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2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138" y="-6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40655183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75" y="2050175"/>
            <a:ext cx="7938900" cy="19081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algn="ctr">
              <a:buSzPts val="3200"/>
            </a:pPr>
            <a:r>
              <a:rPr lang="ru-RU" sz="3200" b="0" i="0" u="none" strike="noStrike" cap="none" dirty="0">
                <a:solidFill>
                  <a:srgbClr val="1F3864"/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Тема </a:t>
            </a:r>
            <a:r>
              <a:rPr lang="ru-RU" sz="3200" b="0" i="0" u="none" strike="noStrike" cap="none" dirty="0" smtClean="0">
                <a:solidFill>
                  <a:srgbClr val="1F3864"/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«</a:t>
            </a:r>
            <a:r>
              <a:rPr lang="ru-RU" sz="32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Приём "</a:t>
            </a:r>
            <a:r>
              <a:rPr lang="ru-RU" sz="3200" dirty="0" err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Фишбоун</a:t>
            </a:r>
            <a:r>
              <a:rPr lang="ru-RU" sz="32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" как инструмент графического моделирования логических связей на уроках в 1 классе</a:t>
            </a:r>
            <a:r>
              <a:rPr lang="ru-RU" sz="3200" b="0" i="0" u="none" strike="noStrike" cap="none" dirty="0" smtClean="0">
                <a:solidFill>
                  <a:srgbClr val="1F3864"/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»</a:t>
            </a:r>
            <a:endParaRPr sz="3200" b="0" i="0" u="none" strike="noStrike" cap="none" dirty="0">
              <a:solidFill>
                <a:srgbClr val="1F3864"/>
              </a:solidFill>
              <a:latin typeface="Times New Roman" pitchFamily="18" charset="0"/>
              <a:ea typeface="Calibri"/>
              <a:cs typeface="Times New Roman" pitchFamily="18" charset="0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1F3864"/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Региональный </a:t>
            </a:r>
            <a:r>
              <a:rPr lang="ru-RU" sz="2800" b="1" dirty="0" err="1">
                <a:solidFill>
                  <a:srgbClr val="1F3864"/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интенсив</a:t>
            </a:r>
            <a:r>
              <a:rPr lang="ru-RU" sz="2800" b="1" i="0" u="none" strike="noStrike" cap="none" dirty="0">
                <a:solidFill>
                  <a:srgbClr val="1F3864"/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 </a:t>
            </a:r>
            <a:endParaRPr sz="2800" b="1" i="0" u="none" strike="noStrike" cap="none" dirty="0">
              <a:solidFill>
                <a:srgbClr val="1F3864"/>
              </a:solidFill>
              <a:latin typeface="Times New Roman" pitchFamily="18" charset="0"/>
              <a:ea typeface="Calibri"/>
              <a:cs typeface="Times New Roman" pitchFamily="18" charset="0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1F3864"/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«</a:t>
            </a:r>
            <a:r>
              <a:rPr lang="ru-RU" sz="2800" b="1" dirty="0">
                <a:solidFill>
                  <a:srgbClr val="1F3864"/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 dirty="0">
                <a:solidFill>
                  <a:srgbClr val="1F3864"/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»</a:t>
            </a:r>
            <a:endParaRPr sz="1400" b="1" i="0" u="none" strike="noStrike" cap="none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828136" y="4788253"/>
            <a:ext cx="6096000" cy="82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dirty="0" smtClean="0">
                <a:solidFill>
                  <a:srgbClr val="1D3152"/>
                </a:solidFill>
                <a:latin typeface="Times New Roman" pitchFamily="18" charset="0"/>
                <a:cs typeface="Times New Roman" pitchFamily="18" charset="0"/>
                <a:sym typeface="Calibri"/>
              </a:rPr>
              <a:t>Сивакова Ирина Андреевна</a:t>
            </a: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Arial"/>
            </a:endParaRP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dirty="0" smtClean="0">
                <a:solidFill>
                  <a:srgbClr val="1D3152"/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Учитель начальных классов</a:t>
            </a:r>
            <a:r>
              <a:rPr lang="ru-RU" sz="1800" b="1" i="1" u="none" strike="noStrike" cap="none" dirty="0" smtClean="0">
                <a:solidFill>
                  <a:srgbClr val="1D3152"/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, МБОУ «</a:t>
            </a:r>
            <a:r>
              <a:rPr lang="ru-RU" sz="1800" b="1" i="1" u="none" strike="noStrike" cap="none" dirty="0" err="1" smtClean="0">
                <a:solidFill>
                  <a:srgbClr val="1D3152"/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Дорская</a:t>
            </a:r>
            <a:r>
              <a:rPr lang="ru-RU" sz="1800" b="1" i="1" u="none" strike="noStrike" cap="none" dirty="0" smtClean="0">
                <a:solidFill>
                  <a:srgbClr val="1D3152"/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 СОШ», </a:t>
            </a:r>
            <a:r>
              <a:rPr lang="ru-RU" sz="1800" b="1" i="1" u="none" strike="noStrike" cap="none" dirty="0">
                <a:solidFill>
                  <a:srgbClr val="1D3152"/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городской </a:t>
            </a:r>
            <a:r>
              <a:rPr lang="ru-RU" sz="1800" b="1" i="1" u="none" strike="noStrike" cap="none" dirty="0" smtClean="0">
                <a:solidFill>
                  <a:srgbClr val="1D3152"/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округ Шаховская</a:t>
            </a:r>
            <a:endParaRPr sz="1800" b="1" i="1" u="none" strike="noStrike" cap="none" dirty="0">
              <a:solidFill>
                <a:srgbClr val="1D3152"/>
              </a:solidFill>
              <a:latin typeface="Times New Roman" pitchFamily="18" charset="0"/>
              <a:ea typeface="Calibri"/>
              <a:cs typeface="Times New Roman" pitchFamily="18" charset="0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2093350" y="3651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dirty="0">
                <a:latin typeface="Times New Roman" pitchFamily="18" charset="0"/>
                <a:cs typeface="Times New Roman" pitchFamily="18" charset="0"/>
              </a:rPr>
              <a:t>Краткое описание опыта</a:t>
            </a:r>
            <a:endParaRPr sz="3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839416" y="1556792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Цель: Формирование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навыков элементарного анализа и установления причинно-следственных связей у первоклассников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endParaRPr dirty="0">
              <a:latin typeface="Times New Roman" pitchFamily="18" charset="0"/>
              <a:cs typeface="Times New Roman" pitchFamily="18" charset="0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Внедрить приём «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Фишбоун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 в практику уроков в качестве визуального плана-схемы.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Развивать умение детей выделять проблему и находить пути её решения.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Стимулировать речевую активность через комментирование графической схемы.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dirty="0">
                <a:latin typeface="Times New Roman" pitchFamily="18" charset="0"/>
                <a:cs typeface="Times New Roman" pitchFamily="18" charset="0"/>
              </a:rPr>
              <a:t>Теоретическое описание приема</a:t>
            </a:r>
            <a:endParaRPr sz="3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687175" y="1447450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11430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Фишбоун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(в переводе «рыбья кость») — это схема, которая выглядит как скелет рыбы.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Голова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— это вопрос или проблема, которую мы обсуждаем.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Верхние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косточки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— причины (почему это происходит?).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Нижние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косточки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— факты или примеры (что мы видим? как это проявляется?).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Хвост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— ответ на вопрос, вывод.</a:t>
            </a:r>
          </a:p>
          <a:p>
            <a:pPr marL="11430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Адаптация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для 1 класса: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Вместо слов на «косточках» мы крепим 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картинки-магниты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Дети не пишут, а «конструируют» рыбу на доске, проговаривая связи вслух. Это превращает сложный анализ в увлекательное моделирование.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247018" y="1556792"/>
            <a:ext cx="9704100" cy="40324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Практическая </a:t>
            </a:r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значимость</a:t>
            </a:r>
            <a:endParaRPr sz="4800" dirty="0">
              <a:latin typeface="Times New Roman" pitchFamily="18" charset="0"/>
              <a:cs typeface="Times New Roman" pitchFamily="18" charset="0"/>
            </a:endParaRPr>
          </a:p>
          <a:p>
            <a:pPr>
              <a:buSzPct val="202112"/>
            </a:pP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(тема урока, класс, предмет, этап урока, на котором проведена апробация, возможные варианты применения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)</a:t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Тема: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 «Почему нужно чистить зубы и мыть руки?» (Раздел «Здоровье и гигиена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»).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Класс: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1 класс.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Предмет: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Окружающий мир, Литературное чтение, Внеурочная деятельность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Этап урока: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Работа над новой темой (поиск причин) или обобщение знаний.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Применение приема на уроке</a:t>
            </a:r>
            <a:endParaRPr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8" name="Google Shape;118;p4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7500" lnSpcReduction="2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i="1" dirty="0">
                <a:latin typeface="Times New Roman" pitchFamily="18" charset="0"/>
                <a:cs typeface="Times New Roman" pitchFamily="18" charset="0"/>
              </a:rPr>
              <a:t>описание применения на конкретном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уроке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Описание применения: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На доске появляется «голова рыбы» с картинкой грустного человечка, у которого болит зуб.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 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Проблема (Голова):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Почему зубы начинают болеть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2. 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Причины (Верхние косточки):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Дети выбирают картинки: «Много сладостей», «Забыл почистить зубы», «Грыз твердые предметы».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 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Факты/Подтверждения (Нижние косточки):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Что происходит в это время? Картинки: «Микробы на зубах», «Дырочка в зубе», «Зуб потемнел».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 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Вывод (Хвост):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Что нужно делать, чтобы быть здоровым? Картинка: «Зубная щетка + полезные продукты (яблоко)».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Результат: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В конце этапа на доске висит четкая графическая модель. Ребенок, глядя на неё, может легко пересказать всё правило гигиены, не заучивая его по учебнику.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i="1" dirty="0"/>
          </a:p>
        </p:txBody>
      </p:sp>
      <p:pic>
        <p:nvPicPr>
          <p:cNvPr id="1026" name="Picture 2" descr="C:\Users\Pkk\Downloads\0HKhRKOG5n4GblvUChE3VjkoGqKL47Lr5KVXmB3zmsbsDbH2jV9I7csk7TXXvQ1tlzk15bGaJrI10WEhYvoCKPz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7" t="15771"/>
          <a:stretch/>
        </p:blipFill>
        <p:spPr bwMode="auto">
          <a:xfrm>
            <a:off x="5231904" y="1340768"/>
            <a:ext cx="6289038" cy="40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277662" y="1311300"/>
            <a:ext cx="9418738" cy="4709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55000" lnSpcReduction="2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Выводы</a:t>
            </a:r>
          </a:p>
          <a:p>
            <a:r>
              <a:rPr lang="ru-RU" sz="4400" b="0" dirty="0">
                <a:latin typeface="Times New Roman" pitchFamily="18" charset="0"/>
                <a:cs typeface="Times New Roman" pitchFamily="18" charset="0"/>
              </a:rPr>
              <a:t>Приём «</a:t>
            </a:r>
            <a:r>
              <a:rPr lang="ru-RU" sz="4400" b="0" dirty="0" err="1">
                <a:latin typeface="Times New Roman" pitchFamily="18" charset="0"/>
                <a:cs typeface="Times New Roman" pitchFamily="18" charset="0"/>
              </a:rPr>
              <a:t>Фишбоун</a:t>
            </a:r>
            <a:r>
              <a:rPr lang="ru-RU" sz="4400" b="0" dirty="0">
                <a:latin typeface="Times New Roman" pitchFamily="18" charset="0"/>
                <a:cs typeface="Times New Roman" pitchFamily="18" charset="0"/>
              </a:rPr>
              <a:t>» — это идеальный «конструктор» для урока в 1 классе</a:t>
            </a:r>
            <a:r>
              <a:rPr lang="ru-RU" sz="4400" b="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4400" b="0" dirty="0"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sz="44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0" dirty="0">
                <a:latin typeface="Times New Roman" pitchFamily="18" charset="0"/>
                <a:cs typeface="Times New Roman" pitchFamily="18" charset="0"/>
              </a:rPr>
              <a:t>увидела, что этот метод: </a:t>
            </a:r>
            <a:endParaRPr lang="ru-RU" sz="4400" b="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b="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4400" b="0" dirty="0">
                <a:latin typeface="Times New Roman" pitchFamily="18" charset="0"/>
                <a:cs typeface="Times New Roman" pitchFamily="18" charset="0"/>
              </a:rPr>
              <a:t>. 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Снимает страх перед ответом:</a:t>
            </a:r>
            <a:r>
              <a:rPr lang="ru-RU" sz="4400" b="0" dirty="0">
                <a:latin typeface="Times New Roman" pitchFamily="18" charset="0"/>
                <a:cs typeface="Times New Roman" pitchFamily="18" charset="0"/>
              </a:rPr>
              <a:t> Ребенок опирается на схему и чувствует себя уверенно</a:t>
            </a:r>
            <a:r>
              <a:rPr lang="ru-RU" sz="4400" b="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4400" b="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400" b="0" dirty="0">
                <a:latin typeface="Times New Roman" pitchFamily="18" charset="0"/>
                <a:cs typeface="Times New Roman" pitchFamily="18" charset="0"/>
              </a:rPr>
              <a:t>. 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Развивает логику:</a:t>
            </a:r>
            <a:r>
              <a:rPr lang="ru-RU" sz="4400" b="0" dirty="0">
                <a:latin typeface="Times New Roman" pitchFamily="18" charset="0"/>
                <a:cs typeface="Times New Roman" pitchFamily="18" charset="0"/>
              </a:rPr>
              <a:t> Дети начинают понимать, что у любого события есть причина. </a:t>
            </a:r>
            <a:endParaRPr lang="ru-RU" sz="4400" b="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b="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4400" b="0" dirty="0">
                <a:latin typeface="Times New Roman" pitchFamily="18" charset="0"/>
                <a:cs typeface="Times New Roman" pitchFamily="18" charset="0"/>
              </a:rPr>
              <a:t>. 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Учит структурировать:</a:t>
            </a:r>
            <a:r>
              <a:rPr lang="ru-RU" sz="4400" b="0" dirty="0">
                <a:latin typeface="Times New Roman" pitchFamily="18" charset="0"/>
                <a:cs typeface="Times New Roman" pitchFamily="18" charset="0"/>
              </a:rPr>
              <a:t> Урок превращается не в хаотичное обсуждение, а в пошаговое создание «результата», который виден наглядно.</a:t>
            </a:r>
          </a:p>
          <a:p>
            <a:r>
              <a:rPr lang="ru-RU" sz="4400" b="0" dirty="0">
                <a:latin typeface="Times New Roman" pitchFamily="18" charset="0"/>
                <a:cs typeface="Times New Roman" pitchFamily="18" charset="0"/>
              </a:rPr>
              <a:t>Это и есть истинное конструирование урока — от идеи (проблемы в голове рыбы) до результата (вывода в хвосте).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Мы открыты </a:t>
            </a:r>
            <a:endParaRPr sz="1400" b="0" i="0" u="none" strike="noStrike" cap="none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для сотрудничества и новых идей</a:t>
            </a:r>
            <a:endParaRPr sz="3600" b="1" i="0" u="none" strike="noStrike" cap="none" dirty="0">
              <a:solidFill>
                <a:schemeClr val="dk1"/>
              </a:solidFill>
              <a:latin typeface="Times New Roman" pitchFamily="18" charset="0"/>
              <a:ea typeface="Calibri"/>
              <a:cs typeface="Times New Roman" pitchFamily="18" charset="0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166</Words>
  <Application>Microsoft Office PowerPoint</Application>
  <PresentationFormat>Произвольный</PresentationFormat>
  <Paragraphs>41</Paragraphs>
  <Slides>7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1_Тема Office</vt:lpstr>
      <vt:lpstr>Презентация PowerPoint</vt:lpstr>
      <vt:lpstr>Краткое описание опыта</vt:lpstr>
      <vt:lpstr>Теоретическое описание приема</vt:lpstr>
      <vt:lpstr>Практическая значимость (тема урока, класс, предмет, этап урока, на котором проведена апробация, возможные варианты применения)  Тема: «Почему нужно чистить зубы и мыть руки?» (Раздел «Здоровье и гигиена»). Класс: 1 класс. Предмет: Окружающий мир, Литературное чтение, Внеурочная деятельность. Этап урока: Работа над новой темой (поиск причин) или обобщение знаний.   </vt:lpstr>
      <vt:lpstr>Применение приема на уроке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Pkk</cp:lastModifiedBy>
  <cp:revision>4</cp:revision>
  <dcterms:created xsi:type="dcterms:W3CDTF">2024-01-14T08:39:34Z</dcterms:created>
  <dcterms:modified xsi:type="dcterms:W3CDTF">2026-03-12T09:21:30Z</dcterms:modified>
</cp:coreProperties>
</file>